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1" r:id="rId13"/>
    <p:sldId id="27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>
        <p:scale>
          <a:sx n="75" d="100"/>
          <a:sy n="75" d="100"/>
        </p:scale>
        <p:origin x="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1C824-EEEA-4D9B-B3FF-CBD1DB329033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5A77-E50F-4646-BFD0-F370D387F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883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1C824-EEEA-4D9B-B3FF-CBD1DB329033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5A77-E50F-4646-BFD0-F370D387F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966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1C824-EEEA-4D9B-B3FF-CBD1DB329033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5A77-E50F-4646-BFD0-F370D387F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195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1C824-EEEA-4D9B-B3FF-CBD1DB329033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5A77-E50F-4646-BFD0-F370D387F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825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1C824-EEEA-4D9B-B3FF-CBD1DB329033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5A77-E50F-4646-BFD0-F370D387F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669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1C824-EEEA-4D9B-B3FF-CBD1DB329033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5A77-E50F-4646-BFD0-F370D387F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520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1C824-EEEA-4D9B-B3FF-CBD1DB329033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5A77-E50F-4646-BFD0-F370D387F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18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1C824-EEEA-4D9B-B3FF-CBD1DB329033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5A77-E50F-4646-BFD0-F370D387F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167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1C824-EEEA-4D9B-B3FF-CBD1DB329033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5A77-E50F-4646-BFD0-F370D387F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444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1C824-EEEA-4D9B-B3FF-CBD1DB329033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5A77-E50F-4646-BFD0-F370D387F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710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1C824-EEEA-4D9B-B3FF-CBD1DB329033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5A77-E50F-4646-BFD0-F370D387F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594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1C824-EEEA-4D9B-B3FF-CBD1DB329033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15A77-E50F-4646-BFD0-F370D387F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219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media" Target="../media/media2.gif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6" Type="http://schemas.openxmlformats.org/officeDocument/2006/relationships/video" Target="../media/media3.gif"/><Relationship Id="rId5" Type="http://schemas.microsoft.com/office/2007/relationships/media" Target="../media/media3.gif"/><Relationship Id="rId10" Type="http://schemas.openxmlformats.org/officeDocument/2006/relationships/image" Target="../media/image20.png"/><Relationship Id="rId4" Type="http://schemas.openxmlformats.org/officeDocument/2006/relationships/video" Target="../media/media2.gif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0304" y="2126914"/>
            <a:ext cx="11822806" cy="2387600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4. Основные элементы спутниковой антенны. Азимут, угол места, поляризация 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59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3335" y="241521"/>
            <a:ext cx="11706896" cy="3274411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антенна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Антенна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металлическую конструкцию, которая улавливает и/или передает электромагнитные волны. Антенны бывают самых разных форм и размеров: от маленьких, которые можно найти на крыше, чтобы смотреть телевизор, до очень больших, которые улавливают сигналы со спутников, находящихся за миллионы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километров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вас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79" y="3488465"/>
            <a:ext cx="1777343" cy="23697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66" y="3469636"/>
            <a:ext cx="2720659" cy="20423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1533" y="3515932"/>
            <a:ext cx="3478698" cy="23423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330" y="4687093"/>
            <a:ext cx="2932690" cy="195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89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545" y="228643"/>
            <a:ext cx="11835685" cy="2617586"/>
          </a:xfrm>
        </p:spPr>
        <p:txBody>
          <a:bodyPr/>
          <a:lstStyle/>
          <a:p>
            <a:pPr marL="0" indent="45720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Антенны, которые используются в спутниковой связи, имеют специальную чашеобразную форму, которая фокусирует сигналы в одной точке, называемой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параболической антенной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Чашеобразная форма позволяет антеннам улавливать и передавать электромагнитные волны. Эти антенны перемещаются горизонтально (измеряется по 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азимут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у) и вертикально (по 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углу места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для захвата и передачи сигнала.</a:t>
            </a:r>
          </a:p>
          <a:p>
            <a:pPr marL="0" indent="45720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19" y="3236207"/>
            <a:ext cx="4805966" cy="32740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53825" y="3503054"/>
            <a:ext cx="633640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Параболические антенны основаны на геометрическом свойстве параболоида, что все пути FP 1Q1, FP 2Q2, FP 3Q3имеют одинаковую длину. Таким образом, сферический волновой фронт, излучаемый фидерной антенной в фокусе F антенны, будет отражаться в исходящую плоскую волну L, идущую параллельно оси VF антенны.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94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2757" y="197699"/>
            <a:ext cx="6592910" cy="51063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типы параболических антенн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7287" y="821074"/>
            <a:ext cx="2600460" cy="4410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однозеркальные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061" y="926082"/>
            <a:ext cx="2924175" cy="2667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762" y="926082"/>
            <a:ext cx="2395748" cy="2512208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295139" y="4296220"/>
            <a:ext cx="2600460" cy="441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двухзеркальные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599" y="4296220"/>
            <a:ext cx="2514600" cy="22002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073" y="4346416"/>
            <a:ext cx="2600325" cy="21145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529" y="4324717"/>
            <a:ext cx="2876550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674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6283817" cy="420486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элементы спутниковой антенны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6700" y="978796"/>
            <a:ext cx="11747500" cy="5726803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облучатель. Сколько облучателей, столько и диаграмм направленностей. На него обычно устанавливаются: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LNB (low-noise block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downconverter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малошумящий понижающий преобразователь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BUC (block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upconverter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повышающий преобразователь частоты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OMT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ortho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mode transducer)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ортомодовый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преобразователь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TRF (transmit reject filter)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отсекающий фильтр. Не допускает постоянную составляющую на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LNB.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Dish - “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тарелка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Antenna Position Controllers (APC</a:t>
            </a:r>
            <a:r>
              <a:rPr lang="en-US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контроллеры положения антенны</a:t>
            </a:r>
          </a:p>
          <a:p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Antenna Control Unit (ACU</a:t>
            </a:r>
            <a:r>
              <a:rPr lang="en-US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антенной</a:t>
            </a:r>
            <a:endParaRPr lang="en-US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33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29" y="409325"/>
            <a:ext cx="6799354" cy="3045506"/>
          </a:xfrm>
          <a:prstGeom prst="rect">
            <a:avLst/>
          </a:prstGeom>
        </p:spPr>
      </p:pic>
      <p:grpSp>
        <p:nvGrpSpPr>
          <p:cNvPr id="6" name="Group 27"/>
          <p:cNvGrpSpPr/>
          <p:nvPr/>
        </p:nvGrpSpPr>
        <p:grpSpPr>
          <a:xfrm>
            <a:off x="3556000" y="3606799"/>
            <a:ext cx="5053012" cy="2826125"/>
            <a:chOff x="6246812" y="2343150"/>
            <a:chExt cx="5715000" cy="3448050"/>
          </a:xfrm>
        </p:grpSpPr>
        <p:grpSp>
          <p:nvGrpSpPr>
            <p:cNvPr id="7" name="Group 14"/>
            <p:cNvGrpSpPr/>
            <p:nvPr/>
          </p:nvGrpSpPr>
          <p:grpSpPr>
            <a:xfrm>
              <a:off x="6246812" y="2343150"/>
              <a:ext cx="5715000" cy="3448050"/>
              <a:chOff x="6246812" y="2343150"/>
              <a:chExt cx="5715000" cy="3448050"/>
            </a:xfrm>
          </p:grpSpPr>
          <p:pic>
            <p:nvPicPr>
              <p:cNvPr id="16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46812" y="2343150"/>
                <a:ext cx="5715000" cy="3448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7" name="Group 8"/>
              <p:cNvGrpSpPr/>
              <p:nvPr/>
            </p:nvGrpSpPr>
            <p:grpSpPr>
              <a:xfrm>
                <a:off x="6265544" y="2438400"/>
                <a:ext cx="2044099" cy="1463012"/>
                <a:chOff x="6265544" y="2438400"/>
                <a:chExt cx="2044099" cy="1463012"/>
              </a:xfrm>
            </p:grpSpPr>
            <p:sp>
              <p:nvSpPr>
                <p:cNvPr id="21" name="TextBox 20"/>
                <p:cNvSpPr txBox="1"/>
                <p:nvPr/>
              </p:nvSpPr>
              <p:spPr>
                <a:xfrm>
                  <a:off x="6265544" y="2438400"/>
                  <a:ext cx="17526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 smtClean="0">
                      <a:solidFill>
                        <a:srgbClr val="00FF00"/>
                      </a:solidFill>
                      <a:latin typeface="+mj-lt"/>
                    </a:rPr>
                    <a:t>OMT</a:t>
                  </a:r>
                  <a:endParaRPr lang="en-ZA" sz="2800" dirty="0" err="1" smtClean="0">
                    <a:solidFill>
                      <a:srgbClr val="00FF00"/>
                    </a:solidFill>
                    <a:latin typeface="+mj-lt"/>
                  </a:endParaRPr>
                </a:p>
              </p:txBody>
            </p:sp>
            <p:cxnSp>
              <p:nvCxnSpPr>
                <p:cNvPr id="22" name="Straight Arrow Connector 3"/>
                <p:cNvCxnSpPr/>
                <p:nvPr/>
              </p:nvCxnSpPr>
              <p:spPr bwMode="auto">
                <a:xfrm>
                  <a:off x="7466012" y="2961620"/>
                  <a:ext cx="427396" cy="695980"/>
                </a:xfrm>
                <a:prstGeom prst="straightConnector1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rgbClr val="00FF00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23" name="Right Brace 5"/>
                <p:cNvSpPr/>
                <p:nvPr/>
              </p:nvSpPr>
              <p:spPr bwMode="auto">
                <a:xfrm rot="14407517">
                  <a:off x="7688796" y="3280564"/>
                  <a:ext cx="461010" cy="780685"/>
                </a:xfrm>
                <a:prstGeom prst="rightBrace">
                  <a:avLst/>
                </a:prstGeom>
                <a:noFill/>
                <a:ln w="38100" cap="flat" cmpd="sng" algn="ctr">
                  <a:solidFill>
                    <a:srgbClr val="00FF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ZA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" pitchFamily="18" charset="0"/>
                  </a:endParaRPr>
                </a:p>
              </p:txBody>
            </p:sp>
          </p:grpSp>
          <p:grpSp>
            <p:nvGrpSpPr>
              <p:cNvPr id="18" name="Group 13"/>
              <p:cNvGrpSpPr/>
              <p:nvPr/>
            </p:nvGrpSpPr>
            <p:grpSpPr>
              <a:xfrm>
                <a:off x="9104312" y="3657600"/>
                <a:ext cx="2552700" cy="1447780"/>
                <a:chOff x="9104312" y="3657600"/>
                <a:chExt cx="2552700" cy="1447780"/>
              </a:xfrm>
            </p:grpSpPr>
            <p:sp>
              <p:nvSpPr>
                <p:cNvPr id="19" name="TextBox 18"/>
                <p:cNvSpPr txBox="1"/>
                <p:nvPr/>
              </p:nvSpPr>
              <p:spPr>
                <a:xfrm>
                  <a:off x="9904412" y="4582160"/>
                  <a:ext cx="17526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 smtClean="0">
                      <a:solidFill>
                        <a:srgbClr val="00FF00"/>
                      </a:solidFill>
                      <a:latin typeface="+mj-lt"/>
                    </a:rPr>
                    <a:t>TRF</a:t>
                  </a:r>
                  <a:endParaRPr lang="en-ZA" sz="2800" dirty="0" err="1" smtClean="0">
                    <a:solidFill>
                      <a:srgbClr val="00FF00"/>
                    </a:solidFill>
                    <a:latin typeface="+mj-lt"/>
                  </a:endParaRPr>
                </a:p>
              </p:txBody>
            </p:sp>
            <p:cxnSp>
              <p:nvCxnSpPr>
                <p:cNvPr id="20" name="Straight Arrow Connector 11"/>
                <p:cNvCxnSpPr/>
                <p:nvPr/>
              </p:nvCxnSpPr>
              <p:spPr bwMode="auto">
                <a:xfrm flipH="1" flipV="1">
                  <a:off x="9104312" y="3657600"/>
                  <a:ext cx="1676400" cy="924560"/>
                </a:xfrm>
                <a:prstGeom prst="straightConnector1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rgbClr val="00FF00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  <p:grpSp>
          <p:nvGrpSpPr>
            <p:cNvPr id="8" name="Group 23"/>
            <p:cNvGrpSpPr/>
            <p:nvPr/>
          </p:nvGrpSpPr>
          <p:grpSpPr>
            <a:xfrm>
              <a:off x="8837612" y="3309610"/>
              <a:ext cx="2933700" cy="810270"/>
              <a:chOff x="8837612" y="3309610"/>
              <a:chExt cx="2933700" cy="810270"/>
            </a:xfrm>
          </p:grpSpPr>
          <p:cxnSp>
            <p:nvCxnSpPr>
              <p:cNvPr id="14" name="Straight Arrow Connector 21"/>
              <p:cNvCxnSpPr/>
              <p:nvPr/>
            </p:nvCxnSpPr>
            <p:spPr bwMode="auto">
              <a:xfrm flipH="1">
                <a:off x="8837612" y="3309610"/>
                <a:ext cx="1979454" cy="810270"/>
              </a:xfrm>
              <a:prstGeom prst="straightConnector1">
                <a:avLst/>
              </a:prstGeom>
              <a:solidFill>
                <a:schemeClr val="accent1"/>
              </a:solidFill>
              <a:ln w="57150" cap="flat" cmpd="sng" algn="ctr">
                <a:solidFill>
                  <a:srgbClr val="FFFF00"/>
                </a:solidFill>
                <a:prstDash val="solid"/>
                <a:round/>
                <a:headEnd type="arrow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5" name="TextBox 14"/>
              <p:cNvSpPr txBox="1"/>
              <p:nvPr/>
            </p:nvSpPr>
            <p:spPr>
              <a:xfrm>
                <a:off x="10018712" y="3428980"/>
                <a:ext cx="1752600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err="1">
                    <a:solidFill>
                      <a:srgbClr val="FFFF00"/>
                    </a:solidFill>
                    <a:latin typeface="+mj-lt"/>
                  </a:rPr>
                  <a:t>T</a:t>
                </a:r>
                <a:r>
                  <a:rPr lang="en-US" sz="2800" dirty="0" err="1" smtClean="0">
                    <a:solidFill>
                      <a:srgbClr val="FFFF00"/>
                    </a:solidFill>
                    <a:latin typeface="+mj-lt"/>
                  </a:rPr>
                  <a:t>x</a:t>
                </a:r>
                <a:endParaRPr lang="en-ZA" sz="2800" dirty="0" err="1" smtClean="0">
                  <a:solidFill>
                    <a:srgbClr val="FFFF00"/>
                  </a:solidFill>
                  <a:latin typeface="+mj-lt"/>
                </a:endParaRPr>
              </a:p>
            </p:txBody>
          </p:sp>
        </p:grpSp>
        <p:grpSp>
          <p:nvGrpSpPr>
            <p:cNvPr id="9" name="Group 26"/>
            <p:cNvGrpSpPr/>
            <p:nvPr/>
          </p:nvGrpSpPr>
          <p:grpSpPr>
            <a:xfrm>
              <a:off x="8836739" y="2590800"/>
              <a:ext cx="2595165" cy="1227426"/>
              <a:chOff x="8836739" y="2590800"/>
              <a:chExt cx="2595165" cy="1227426"/>
            </a:xfrm>
          </p:grpSpPr>
          <p:grpSp>
            <p:nvGrpSpPr>
              <p:cNvPr id="10" name="Group 17"/>
              <p:cNvGrpSpPr/>
              <p:nvPr/>
            </p:nvGrpSpPr>
            <p:grpSpPr>
              <a:xfrm>
                <a:off x="9523412" y="2590800"/>
                <a:ext cx="1908492" cy="533400"/>
                <a:chOff x="9523412" y="2590800"/>
                <a:chExt cx="1908492" cy="533400"/>
              </a:xfrm>
            </p:grpSpPr>
            <p:cxnSp>
              <p:nvCxnSpPr>
                <p:cNvPr id="12" name="Straight Arrow Connector 16"/>
                <p:cNvCxnSpPr/>
                <p:nvPr/>
              </p:nvCxnSpPr>
              <p:spPr bwMode="auto">
                <a:xfrm flipH="1">
                  <a:off x="9523412" y="2590800"/>
                  <a:ext cx="990600" cy="294640"/>
                </a:xfrm>
                <a:prstGeom prst="straightConnector1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3" name="TextBox 12"/>
                <p:cNvSpPr txBox="1"/>
                <p:nvPr/>
              </p:nvSpPr>
              <p:spPr>
                <a:xfrm>
                  <a:off x="9679304" y="2600980"/>
                  <a:ext cx="17526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 smtClean="0">
                      <a:solidFill>
                        <a:srgbClr val="FF0000"/>
                      </a:solidFill>
                      <a:latin typeface="+mj-lt"/>
                    </a:rPr>
                    <a:t>Rx</a:t>
                  </a:r>
                  <a:endParaRPr lang="en-ZA" sz="2800" dirty="0" err="1" smtClean="0">
                    <a:solidFill>
                      <a:srgbClr val="FF0000"/>
                    </a:solidFill>
                    <a:latin typeface="+mj-lt"/>
                  </a:endParaRPr>
                </a:p>
              </p:txBody>
            </p:sp>
          </p:grpSp>
          <p:cxnSp>
            <p:nvCxnSpPr>
              <p:cNvPr id="11" name="Straight Arrow Connector 25"/>
              <p:cNvCxnSpPr/>
              <p:nvPr/>
            </p:nvCxnSpPr>
            <p:spPr bwMode="auto">
              <a:xfrm flipH="1">
                <a:off x="8836739" y="2961620"/>
                <a:ext cx="610473" cy="856606"/>
              </a:xfrm>
              <a:prstGeom prst="straightConnector1">
                <a:avLst/>
              </a:prstGeom>
              <a:solidFill>
                <a:schemeClr val="accent1"/>
              </a:solidFill>
              <a:ln w="571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24" name="Прямоугольник 23"/>
          <p:cNvSpPr/>
          <p:nvPr/>
        </p:nvSpPr>
        <p:spPr>
          <a:xfrm>
            <a:off x="3441700" y="3543299"/>
            <a:ext cx="5270500" cy="29845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07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5725"/>
            <a:ext cx="4838700" cy="561975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антенны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500" y="927100"/>
            <a:ext cx="11798300" cy="5765800"/>
          </a:xfrm>
        </p:spPr>
        <p:txBody>
          <a:bodyPr/>
          <a:lstStyle/>
          <a:p>
            <a:pPr>
              <a:buFontTx/>
              <a:buChar char="-"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силение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gain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Рассчитывается по формуле: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G(</a:t>
            </a:r>
            <a:r>
              <a:rPr lang="en-US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dBi</a:t>
            </a:r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20.4 + 20 Log f + 20 Log D + 10 Log h</a:t>
            </a:r>
          </a:p>
          <a:p>
            <a:pPr lvl="2"/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	</a:t>
            </a:r>
            <a:r>
              <a:rPr lang="ru-RU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 в</a:t>
            </a:r>
            <a:r>
              <a:rPr lang="en-US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GHz,</a:t>
            </a:r>
          </a:p>
          <a:p>
            <a:pPr lvl="2"/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	</a:t>
            </a:r>
            <a:r>
              <a:rPr lang="ru-RU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 в метрах</a:t>
            </a:r>
            <a:r>
              <a:rPr lang="en-US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	</a:t>
            </a:r>
            <a:r>
              <a:rPr lang="ru-RU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(КПД) антенны в десятичном формате</a:t>
            </a:r>
          </a:p>
          <a:p>
            <a:pPr marL="914400" lvl="2" indent="0">
              <a:buNone/>
            </a:pPr>
            <a:endParaRPr lang="ru-RU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en-US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 indent="0" algn="just">
              <a:lnSpc>
                <a:spcPct val="150000"/>
              </a:lnSpc>
              <a:buNone/>
            </a:pPr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расчёта: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Каким должно быть усиление 9,3-метровой антенны C-диапазона на частоте 6,4 ГГц при КПД 62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%?</a:t>
            </a:r>
          </a:p>
          <a:p>
            <a:pPr marL="0" lvl="2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 = 20.4 + 20 Log </a:t>
            </a:r>
            <a:r>
              <a:rPr lang="en-US" b="1" kern="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6.4 </a:t>
            </a:r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+ 20 Log </a:t>
            </a:r>
            <a:r>
              <a:rPr lang="en-US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9.3</a:t>
            </a:r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+ 10 Log </a:t>
            </a:r>
            <a:r>
              <a:rPr lang="en-US" b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0.62</a:t>
            </a:r>
          </a:p>
          <a:p>
            <a:pPr lvl="2"/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 = 20.4 + 20 (0.806179)		+ 20 (0.968482) 	+ 10 (-0.2076)</a:t>
            </a:r>
          </a:p>
          <a:p>
            <a:pPr lvl="2"/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 = 20.4 + 16.12 		+ 19.37		+ -2.08</a:t>
            </a:r>
          </a:p>
          <a:p>
            <a:pPr lvl="2"/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 = 53.81 </a:t>
            </a:r>
            <a:r>
              <a:rPr lang="en-US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dBi</a:t>
            </a:r>
            <a:endParaRPr lang="en-US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 indent="0">
              <a:buNone/>
            </a:pPr>
            <a:endParaRPr lang="en-US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82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14300"/>
                <a:ext cx="11899900" cy="6642100"/>
              </a:xfrm>
            </p:spPr>
            <p:txBody>
              <a:bodyPr/>
              <a:lstStyle/>
              <a:p>
                <a:pPr>
                  <a:buFontTx/>
                  <a:buChar char="-"/>
                </a:pPr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FontTx/>
                  <a:buChar char="-"/>
                </a:pPr>
                <a:r>
                  <a:rPr lang="ru-RU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ширина диаграммы направленности </a:t>
                </a: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(ДН)</a:t>
                </a:r>
              </a:p>
              <a:p>
                <a:pPr marL="0" indent="457200" algn="just">
                  <a:lnSpc>
                    <a:spcPct val="100000"/>
                  </a:lnSpc>
                  <a:buNone/>
                </a:pPr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457200" algn="just">
                  <a:lnSpc>
                    <a:spcPct val="100000"/>
                  </a:lnSpc>
                  <a:buNone/>
                </a:pP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Для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данной антенны, чем выше частота, тем уже ширина луча 3 дБ. Поэтому диапазон приема будет шире, чем диапазон передачи. Для данной полосы частот чем больше апертура антенны, тем меньше или уже ширина луча</a:t>
                </a: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457200" algn="just">
                  <a:lnSpc>
                    <a:spcPct val="100000"/>
                  </a:lnSpc>
                  <a:buNone/>
                </a:pPr>
                <a:endPara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3200" i="1" kern="0">
                        <a:latin typeface="Cambria Math"/>
                        <a:ea typeface="Cambria Math"/>
                      </a:rPr>
                      <m:t>𝜃</m:t>
                    </m:r>
                    <m:r>
                      <a:rPr lang="en-US" sz="3200" i="1" kern="0">
                        <a:latin typeface="Cambria Math"/>
                        <a:ea typeface="Cambria Math"/>
                      </a:rPr>
                      <m:t> (</m:t>
                    </m:r>
                    <m:r>
                      <a:rPr lang="en-US" sz="3200" i="1" kern="0">
                        <a:latin typeface="Cambria Math"/>
                        <a:ea typeface="Cambria Math"/>
                      </a:rPr>
                      <m:t>𝑑𝑒𝑔</m:t>
                    </m:r>
                    <m:r>
                      <a:rPr lang="en-US" sz="3200" i="1" kern="0">
                        <a:latin typeface="Cambria Math"/>
                        <a:ea typeface="Cambria Math"/>
                      </a:rPr>
                      <m:t>.)=</m:t>
                    </m:r>
                    <m:f>
                      <m:fPr>
                        <m:ctrlPr>
                          <a:rPr lang="en-US" sz="3200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 kern="0">
                            <a:latin typeface="Cambria Math"/>
                          </a:rPr>
                          <m:t>21</m:t>
                        </m:r>
                      </m:num>
                      <m:den>
                        <m:r>
                          <a:rPr lang="en-US" sz="3200" i="1" kern="0">
                            <a:latin typeface="Cambria Math"/>
                          </a:rPr>
                          <m:t>𝑓𝐷</m:t>
                        </m:r>
                      </m:den>
                    </m:f>
                  </m:oMath>
                </a14:m>
                <a:endParaRPr lang="en-US" kern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2"/>
                <a:r>
                  <a:rPr lang="en-US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 	</a:t>
                </a:r>
                <a:r>
                  <a:rPr lang="en-US" kern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:r>
                  <a:rPr lang="ru-RU" kern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частота в</a:t>
                </a:r>
                <a:r>
                  <a:rPr lang="en-US" kern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GHz,</a:t>
                </a:r>
              </a:p>
              <a:p>
                <a:pPr lvl="2"/>
                <a:r>
                  <a:rPr lang="en-US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 	</a:t>
                </a:r>
                <a:r>
                  <a:rPr lang="ru-RU" kern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kern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kern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диаметр в метрах</a:t>
                </a:r>
                <a:r>
                  <a:rPr lang="en-US" kern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endParaRPr lang="en-US" kern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457200" algn="just">
                  <a:lnSpc>
                    <a:spcPct val="100000"/>
                  </a:lnSpc>
                  <a:buNone/>
                </a:pP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14300"/>
                <a:ext cx="11899900" cy="6642100"/>
              </a:xfrm>
              <a:blipFill rotWithShape="0">
                <a:blip r:embed="rId2"/>
                <a:stretch>
                  <a:fillRect l="-1025" r="-10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4568" y="3321050"/>
            <a:ext cx="3073400" cy="2757279"/>
          </a:xfrm>
          <a:prstGeom prst="rect">
            <a:avLst/>
          </a:prstGeom>
        </p:spPr>
      </p:pic>
      <p:pic>
        <p:nvPicPr>
          <p:cNvPr id="23" name="Picture 3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22800" y="3797300"/>
            <a:ext cx="3665368" cy="2281029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157503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546" y="5009959"/>
            <a:ext cx="1008111" cy="1120719"/>
          </a:xfrm>
          <a:prstGeom prst="rect">
            <a:avLst/>
          </a:prstGeom>
          <a:ln w="28575">
            <a:noFill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28832" y="5410598"/>
            <a:ext cx="647727" cy="720080"/>
          </a:xfrm>
          <a:prstGeom prst="rect">
            <a:avLst/>
          </a:prstGeom>
          <a:ln w="28575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562372" y="6259611"/>
            <a:ext cx="19875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en-US" sz="1400" dirty="0" smtClean="0">
                <a:solidFill>
                  <a:srgbClr val="00798D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32</a:t>
            </a:r>
            <a:r>
              <a:rPr lang="ru-RU" altLang="en-US" sz="1400" dirty="0" smtClean="0">
                <a:solidFill>
                  <a:srgbClr val="00798D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</a:t>
            </a:r>
            <a:r>
              <a:rPr lang="en-GB" altLang="en-US" sz="1400" dirty="0" smtClean="0">
                <a:solidFill>
                  <a:srgbClr val="00798D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altLang="en-US" sz="1400" dirty="0" smtClean="0">
                <a:solidFill>
                  <a:srgbClr val="00798D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антенна</a:t>
            </a:r>
            <a:endParaRPr lang="en-US" altLang="en-US" sz="1400" dirty="0">
              <a:solidFill>
                <a:srgbClr val="00798D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32268" y="6259611"/>
            <a:ext cx="19875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1400" dirty="0" smtClean="0">
                <a:solidFill>
                  <a:srgbClr val="00798D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4.5</a:t>
            </a:r>
            <a:r>
              <a:rPr lang="ru-RU" altLang="en-US" sz="1400" dirty="0" smtClean="0">
                <a:solidFill>
                  <a:srgbClr val="00798D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</a:t>
            </a:r>
            <a:r>
              <a:rPr lang="en-US" altLang="en-US" sz="1400" dirty="0" smtClean="0">
                <a:solidFill>
                  <a:srgbClr val="00798D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altLang="en-US" sz="1400" dirty="0" smtClean="0">
                <a:solidFill>
                  <a:srgbClr val="00798D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антенна</a:t>
            </a:r>
            <a:endParaRPr lang="en-US" altLang="en-US" sz="1400" dirty="0">
              <a:solidFill>
                <a:srgbClr val="00798D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rapezoid 10"/>
          <p:cNvSpPr/>
          <p:nvPr/>
        </p:nvSpPr>
        <p:spPr bwMode="auto">
          <a:xfrm rot="7529508">
            <a:off x="5770937" y="647898"/>
            <a:ext cx="3067869" cy="6100867"/>
          </a:xfrm>
          <a:prstGeom prst="trapezoid">
            <a:avLst>
              <a:gd name="adj" fmla="val 68138"/>
            </a:avLst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 smtClean="0">
              <a:ln w="7620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val 11"/>
          <p:cNvSpPr/>
          <p:nvPr/>
        </p:nvSpPr>
        <p:spPr bwMode="auto">
          <a:xfrm rot="18523300">
            <a:off x="3475282" y="1771336"/>
            <a:ext cx="3002937" cy="623455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val 12"/>
          <p:cNvSpPr/>
          <p:nvPr/>
        </p:nvSpPr>
        <p:spPr bwMode="auto">
          <a:xfrm rot="2902353">
            <a:off x="6806126" y="889074"/>
            <a:ext cx="729434" cy="370354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ube 13"/>
          <p:cNvSpPr/>
          <p:nvPr/>
        </p:nvSpPr>
        <p:spPr bwMode="auto">
          <a:xfrm>
            <a:off x="4875212" y="2159263"/>
            <a:ext cx="1533939" cy="749037"/>
          </a:xfrm>
          <a:prstGeom prst="cube">
            <a:avLst/>
          </a:prstGeom>
          <a:noFill/>
          <a:ln w="38100" cap="flat" cmpd="sng" algn="ctr">
            <a:solidFill>
              <a:schemeClr val="tx2">
                <a:lumMod val="95000"/>
                <a:lumOff val="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87224" y="5151953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прямоугольном прямоугольнике показаны позиционные ограничения для спутника на геостационарной орбите по отношению к лучам 32-метровой антенны и 4,5-метровой антенны.</a:t>
            </a:r>
            <a:endParaRPr lang="en-ZA" dirty="0" err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rapezoid 1"/>
          <p:cNvSpPr/>
          <p:nvPr/>
        </p:nvSpPr>
        <p:spPr bwMode="auto">
          <a:xfrm rot="13923109">
            <a:off x="4276219" y="-326683"/>
            <a:ext cx="717471" cy="6754884"/>
          </a:xfrm>
          <a:prstGeom prst="trapezoid">
            <a:avLst>
              <a:gd name="adj" fmla="val 68138"/>
            </a:avLst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 smtClean="0">
              <a:ln w="7620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09596" y="190108"/>
            <a:ext cx="7744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Отличия приёма антенн с различными диаметрами зеркал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74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5100" y="139700"/>
            <a:ext cx="11798300" cy="6565900"/>
          </a:xfrm>
        </p:spPr>
        <p:txBody>
          <a:bodyPr/>
          <a:lstStyle/>
          <a:p>
            <a:pPr>
              <a:buFontTx/>
              <a:buChar char="-"/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фокусное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антенны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f/d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16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ормула фокусного расстояния</a:t>
            </a:r>
            <a:r>
              <a:rPr lang="en-US" sz="16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f/d = D</a:t>
            </a:r>
            <a:r>
              <a:rPr lang="en-US" sz="1600" kern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16d</a:t>
            </a:r>
          </a:p>
          <a:p>
            <a:pPr lvl="2"/>
            <a:r>
              <a:rPr 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ru-RU" sz="1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 антенны</a:t>
            </a:r>
            <a:endParaRPr lang="en-US" sz="1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глубина параболы</a:t>
            </a:r>
            <a:endParaRPr lang="en-US" sz="1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4" name="Group 37"/>
          <p:cNvGrpSpPr/>
          <p:nvPr/>
        </p:nvGrpSpPr>
        <p:grpSpPr>
          <a:xfrm>
            <a:off x="578392" y="1587500"/>
            <a:ext cx="5485858" cy="3052203"/>
            <a:chOff x="241380" y="2199640"/>
            <a:chExt cx="7758032" cy="3667760"/>
          </a:xfrm>
        </p:grpSpPr>
        <p:grpSp>
          <p:nvGrpSpPr>
            <p:cNvPr id="5" name="Group 9"/>
            <p:cNvGrpSpPr/>
            <p:nvPr/>
          </p:nvGrpSpPr>
          <p:grpSpPr>
            <a:xfrm>
              <a:off x="303212" y="3352800"/>
              <a:ext cx="5867400" cy="1676400"/>
              <a:chOff x="684211" y="3581400"/>
              <a:chExt cx="5867400" cy="1676400"/>
            </a:xfrm>
          </p:grpSpPr>
          <p:sp>
            <p:nvSpPr>
              <p:cNvPr id="18" name="Arc 3"/>
              <p:cNvSpPr/>
              <p:nvPr/>
            </p:nvSpPr>
            <p:spPr bwMode="auto">
              <a:xfrm rot="10800000">
                <a:off x="684211" y="3581400"/>
                <a:ext cx="5867400" cy="1676400"/>
              </a:xfrm>
              <a:prstGeom prst="arc">
                <a:avLst>
                  <a:gd name="adj1" fmla="val 10797229"/>
                  <a:gd name="adj2" fmla="val 0"/>
                </a:avLst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Z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cxnSp>
            <p:nvCxnSpPr>
              <p:cNvPr id="19" name="Straight Connector 6"/>
              <p:cNvCxnSpPr>
                <a:stCxn id="18" idx="2"/>
              </p:cNvCxnSpPr>
              <p:nvPr/>
            </p:nvCxnSpPr>
            <p:spPr bwMode="auto">
              <a:xfrm>
                <a:off x="684211" y="4419600"/>
                <a:ext cx="5867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6" name="Straight Connector 10"/>
            <p:cNvCxnSpPr>
              <a:stCxn id="18" idx="2"/>
            </p:cNvCxnSpPr>
            <p:nvPr/>
          </p:nvCxnSpPr>
          <p:spPr bwMode="auto">
            <a:xfrm flipV="1">
              <a:off x="303212" y="2199640"/>
              <a:ext cx="2933700" cy="199136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Straight Connector 13"/>
            <p:cNvCxnSpPr/>
            <p:nvPr/>
          </p:nvCxnSpPr>
          <p:spPr bwMode="auto">
            <a:xfrm flipH="1" flipV="1">
              <a:off x="3236912" y="2199640"/>
              <a:ext cx="2933700" cy="199136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Straight Connector 15"/>
            <p:cNvCxnSpPr/>
            <p:nvPr/>
          </p:nvCxnSpPr>
          <p:spPr bwMode="auto">
            <a:xfrm flipV="1">
              <a:off x="3236912" y="2199640"/>
              <a:ext cx="0" cy="283464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TextBox 8"/>
            <p:cNvSpPr txBox="1"/>
            <p:nvPr/>
          </p:nvSpPr>
          <p:spPr>
            <a:xfrm>
              <a:off x="2746693" y="3352800"/>
              <a:ext cx="914400" cy="369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+mj-lt"/>
                </a:rPr>
                <a:t>f/d</a:t>
              </a:r>
              <a:endParaRPr lang="en-ZA" sz="1400" dirty="0" err="1" smtClean="0">
                <a:latin typeface="+mj-lt"/>
              </a:endParaRPr>
            </a:p>
          </p:txBody>
        </p:sp>
        <p:cxnSp>
          <p:nvCxnSpPr>
            <p:cNvPr id="10" name="Straight Connector 24"/>
            <p:cNvCxnSpPr/>
            <p:nvPr/>
          </p:nvCxnSpPr>
          <p:spPr bwMode="auto">
            <a:xfrm>
              <a:off x="379412" y="5486400"/>
              <a:ext cx="579120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Connector 28"/>
            <p:cNvCxnSpPr/>
            <p:nvPr/>
          </p:nvCxnSpPr>
          <p:spPr bwMode="auto">
            <a:xfrm flipV="1">
              <a:off x="241380" y="4191000"/>
              <a:ext cx="0" cy="167416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30"/>
            <p:cNvCxnSpPr/>
            <p:nvPr/>
          </p:nvCxnSpPr>
          <p:spPr bwMode="auto">
            <a:xfrm flipV="1">
              <a:off x="6246812" y="4193232"/>
              <a:ext cx="0" cy="167416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31"/>
            <p:cNvCxnSpPr/>
            <p:nvPr/>
          </p:nvCxnSpPr>
          <p:spPr bwMode="auto">
            <a:xfrm>
              <a:off x="3260533" y="5085080"/>
              <a:ext cx="3595879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TextBox 13"/>
            <p:cNvSpPr txBox="1"/>
            <p:nvPr/>
          </p:nvSpPr>
          <p:spPr>
            <a:xfrm>
              <a:off x="2396172" y="5460385"/>
              <a:ext cx="1676400" cy="369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latin typeface="+mj-lt"/>
                </a:rPr>
                <a:t>D = 3.8m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323011" y="4393688"/>
              <a:ext cx="1676401" cy="369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d</a:t>
              </a:r>
              <a:r>
                <a:rPr lang="en-US" sz="1400" dirty="0" smtClean="0">
                  <a:latin typeface="+mj-lt"/>
                </a:rPr>
                <a:t> = 0.6m</a:t>
              </a:r>
            </a:p>
          </p:txBody>
        </p:sp>
        <p:cxnSp>
          <p:nvCxnSpPr>
            <p:cNvPr id="16" name="Straight Connector 34"/>
            <p:cNvCxnSpPr/>
            <p:nvPr/>
          </p:nvCxnSpPr>
          <p:spPr bwMode="auto">
            <a:xfrm flipV="1">
              <a:off x="6465252" y="4191000"/>
              <a:ext cx="0" cy="903203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35"/>
            <p:cNvCxnSpPr/>
            <p:nvPr/>
          </p:nvCxnSpPr>
          <p:spPr bwMode="auto">
            <a:xfrm>
              <a:off x="3263050" y="4191000"/>
              <a:ext cx="3595879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aphicFrame>
        <p:nvGraphicFramePr>
          <p:cNvPr id="20" name="Table 51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238052"/>
              </p:ext>
            </p:extLst>
          </p:nvPr>
        </p:nvGraphicFramePr>
        <p:xfrm>
          <a:off x="1536279" y="5321300"/>
          <a:ext cx="2286000" cy="12192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286000"/>
              </a:tblGrid>
              <a:tr h="232410">
                <a:tc>
                  <a:txBody>
                    <a:bodyPr/>
                    <a:lstStyle/>
                    <a:p>
                      <a:pPr lvl="1" algn="ctr"/>
                      <a:r>
                        <a:rPr lang="en-US" sz="1400" kern="0" dirty="0" smtClean="0"/>
                        <a:t>f/d = D</a:t>
                      </a:r>
                      <a:r>
                        <a:rPr lang="en-US" sz="1400" kern="0" baseline="30000" dirty="0" smtClean="0"/>
                        <a:t>2</a:t>
                      </a:r>
                      <a:r>
                        <a:rPr lang="en-US" sz="1400" kern="0" dirty="0" smtClean="0"/>
                        <a:t> / 16d</a:t>
                      </a:r>
                    </a:p>
                  </a:txBody>
                  <a:tcPr/>
                </a:tc>
              </a:tr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</a:t>
                      </a:r>
                      <a:r>
                        <a:rPr lang="en-US" sz="1400" baseline="0" dirty="0" smtClean="0"/>
                        <a:t> = 3.8 m</a:t>
                      </a:r>
                      <a:endParaRPr lang="en-ZA" sz="1400" dirty="0"/>
                    </a:p>
                  </a:txBody>
                  <a:tcPr/>
                </a:tc>
              </a:tr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 = 0.6 m</a:t>
                      </a:r>
                      <a:endParaRPr lang="en-ZA" sz="1400" dirty="0"/>
                    </a:p>
                  </a:txBody>
                  <a:tcPr/>
                </a:tc>
              </a:tr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f/d = 1.504 m</a:t>
                      </a:r>
                      <a:endParaRPr lang="en-ZA" sz="14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1" name="Group 39"/>
          <p:cNvGrpSpPr/>
          <p:nvPr/>
        </p:nvGrpSpPr>
        <p:grpSpPr>
          <a:xfrm>
            <a:off x="6395627" y="2202025"/>
            <a:ext cx="5475698" cy="2496974"/>
            <a:chOff x="255748" y="3075355"/>
            <a:chExt cx="7743664" cy="3000556"/>
          </a:xfrm>
        </p:grpSpPr>
        <p:grpSp>
          <p:nvGrpSpPr>
            <p:cNvPr id="22" name="Group 40"/>
            <p:cNvGrpSpPr/>
            <p:nvPr/>
          </p:nvGrpSpPr>
          <p:grpSpPr>
            <a:xfrm>
              <a:off x="303212" y="3075355"/>
              <a:ext cx="5867400" cy="2231287"/>
              <a:chOff x="684211" y="3303955"/>
              <a:chExt cx="5867400" cy="2231287"/>
            </a:xfrm>
          </p:grpSpPr>
          <p:sp>
            <p:nvSpPr>
              <p:cNvPr id="35" name="Arc 53"/>
              <p:cNvSpPr/>
              <p:nvPr/>
            </p:nvSpPr>
            <p:spPr bwMode="auto">
              <a:xfrm rot="10800000">
                <a:off x="684211" y="3303955"/>
                <a:ext cx="5867400" cy="2231287"/>
              </a:xfrm>
              <a:prstGeom prst="arc">
                <a:avLst>
                  <a:gd name="adj1" fmla="val 10797229"/>
                  <a:gd name="adj2" fmla="val 0"/>
                </a:avLst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Z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cxnSp>
            <p:nvCxnSpPr>
              <p:cNvPr id="36" name="Straight Connector 54"/>
              <p:cNvCxnSpPr>
                <a:stCxn id="35" idx="2"/>
              </p:cNvCxnSpPr>
              <p:nvPr/>
            </p:nvCxnSpPr>
            <p:spPr bwMode="auto">
              <a:xfrm>
                <a:off x="684211" y="4419599"/>
                <a:ext cx="5867400" cy="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23" name="Straight Connector 41"/>
            <p:cNvCxnSpPr>
              <a:stCxn id="35" idx="2"/>
            </p:cNvCxnSpPr>
            <p:nvPr/>
          </p:nvCxnSpPr>
          <p:spPr bwMode="auto">
            <a:xfrm flipV="1">
              <a:off x="303213" y="3122091"/>
              <a:ext cx="2957321" cy="106890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42"/>
            <p:cNvCxnSpPr/>
            <p:nvPr/>
          </p:nvCxnSpPr>
          <p:spPr bwMode="auto">
            <a:xfrm flipH="1" flipV="1">
              <a:off x="3234372" y="3122091"/>
              <a:ext cx="2936242" cy="106891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43"/>
            <p:cNvCxnSpPr/>
            <p:nvPr/>
          </p:nvCxnSpPr>
          <p:spPr bwMode="auto">
            <a:xfrm flipH="1" flipV="1">
              <a:off x="3236752" y="3097576"/>
              <a:ext cx="21620" cy="222127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" name="TextBox 25"/>
            <p:cNvSpPr txBox="1"/>
            <p:nvPr/>
          </p:nvSpPr>
          <p:spPr>
            <a:xfrm>
              <a:off x="2746693" y="3752714"/>
              <a:ext cx="914400" cy="369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+mj-lt"/>
                </a:rPr>
                <a:t>f/d</a:t>
              </a:r>
              <a:endParaRPr lang="en-ZA" sz="1400" dirty="0" err="1" smtClean="0">
                <a:latin typeface="+mj-lt"/>
              </a:endParaRPr>
            </a:p>
          </p:txBody>
        </p:sp>
        <p:cxnSp>
          <p:nvCxnSpPr>
            <p:cNvPr id="27" name="Straight Connector 45"/>
            <p:cNvCxnSpPr/>
            <p:nvPr/>
          </p:nvCxnSpPr>
          <p:spPr bwMode="auto">
            <a:xfrm>
              <a:off x="379412" y="5618073"/>
              <a:ext cx="579120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46"/>
            <p:cNvCxnSpPr/>
            <p:nvPr/>
          </p:nvCxnSpPr>
          <p:spPr bwMode="auto">
            <a:xfrm flipV="1">
              <a:off x="255748" y="4191000"/>
              <a:ext cx="0" cy="167416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47"/>
            <p:cNvCxnSpPr/>
            <p:nvPr/>
          </p:nvCxnSpPr>
          <p:spPr bwMode="auto">
            <a:xfrm flipV="1">
              <a:off x="6246812" y="4193232"/>
              <a:ext cx="0" cy="167416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48"/>
            <p:cNvCxnSpPr/>
            <p:nvPr/>
          </p:nvCxnSpPr>
          <p:spPr bwMode="auto">
            <a:xfrm>
              <a:off x="3260533" y="5343367"/>
              <a:ext cx="3595879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TextBox 30"/>
            <p:cNvSpPr txBox="1"/>
            <p:nvPr/>
          </p:nvSpPr>
          <p:spPr>
            <a:xfrm>
              <a:off x="2396172" y="5706063"/>
              <a:ext cx="1676401" cy="369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latin typeface="+mj-lt"/>
                </a:rPr>
                <a:t>D = 3.8m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323012" y="4607248"/>
              <a:ext cx="1676400" cy="369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d</a:t>
              </a:r>
              <a:r>
                <a:rPr lang="en-US" sz="1400" dirty="0" smtClean="0">
                  <a:latin typeface="+mj-lt"/>
                </a:rPr>
                <a:t> = 0.8m</a:t>
              </a:r>
            </a:p>
          </p:txBody>
        </p:sp>
        <p:cxnSp>
          <p:nvCxnSpPr>
            <p:cNvPr id="33" name="Straight Connector 51"/>
            <p:cNvCxnSpPr/>
            <p:nvPr/>
          </p:nvCxnSpPr>
          <p:spPr bwMode="auto">
            <a:xfrm flipV="1">
              <a:off x="6465252" y="4206045"/>
              <a:ext cx="0" cy="109287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Connector 52"/>
            <p:cNvCxnSpPr/>
            <p:nvPr/>
          </p:nvCxnSpPr>
          <p:spPr bwMode="auto">
            <a:xfrm>
              <a:off x="3260168" y="4191000"/>
              <a:ext cx="3595879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aphicFrame>
        <p:nvGraphicFramePr>
          <p:cNvPr id="37" name="Table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877788"/>
              </p:ext>
            </p:extLst>
          </p:nvPr>
        </p:nvGraphicFramePr>
        <p:xfrm>
          <a:off x="7413518" y="5376303"/>
          <a:ext cx="2286000" cy="12192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286000"/>
              </a:tblGrid>
              <a:tr h="232410">
                <a:tc>
                  <a:txBody>
                    <a:bodyPr/>
                    <a:lstStyle/>
                    <a:p>
                      <a:pPr lvl="1" algn="ctr"/>
                      <a:r>
                        <a:rPr lang="en-US" sz="1400" kern="0" dirty="0" smtClean="0"/>
                        <a:t>f/d = D</a:t>
                      </a:r>
                      <a:r>
                        <a:rPr lang="en-US" sz="1400" kern="0" baseline="30000" dirty="0" smtClean="0"/>
                        <a:t>2</a:t>
                      </a:r>
                      <a:r>
                        <a:rPr lang="en-US" sz="1400" kern="0" dirty="0" smtClean="0"/>
                        <a:t> / 16d</a:t>
                      </a:r>
                    </a:p>
                  </a:txBody>
                  <a:tcPr/>
                </a:tc>
              </a:tr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</a:t>
                      </a:r>
                      <a:r>
                        <a:rPr lang="en-US" sz="1400" baseline="0" dirty="0" smtClean="0"/>
                        <a:t> = 3.8 m</a:t>
                      </a:r>
                      <a:endParaRPr lang="en-ZA" sz="1400" dirty="0"/>
                    </a:p>
                  </a:txBody>
                  <a:tcPr/>
                </a:tc>
              </a:tr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 = 0.8 m</a:t>
                      </a:r>
                      <a:endParaRPr lang="en-ZA" sz="1400" dirty="0"/>
                    </a:p>
                  </a:txBody>
                  <a:tcPr/>
                </a:tc>
              </a:tr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f/d = 1.128 m</a:t>
                      </a:r>
                      <a:endParaRPr lang="en-ZA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914400" y="4826000"/>
            <a:ext cx="3798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еглубокая параболическая антенна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45300" y="4838700"/>
            <a:ext cx="3618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глубокая параболическая антенна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57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1300"/>
            <a:ext cx="2311400" cy="674688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Поляризация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6700" y="915988"/>
            <a:ext cx="11734800" cy="5726112"/>
          </a:xfrm>
        </p:spPr>
        <p:txBody>
          <a:bodyPr>
            <a:normAutofit/>
          </a:bodyPr>
          <a:lstStyle/>
          <a:p>
            <a:pPr marL="0" indent="457200" algn="just">
              <a:lnSpc>
                <a:spcPts val="24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увеличенную пропускную способность спутников (позволяет повторно использовать частоты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линейную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круговую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поляризации.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400"/>
              </a:lnSpc>
            </a:pP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Линейная поляризация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вертикальную (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горизонтальную (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fr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основном используется в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</a:t>
            </a:r>
            <a:r>
              <a:rPr lang="fr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-band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 </a:t>
            </a:r>
            <a:r>
              <a:rPr lang="ru-RU" sz="2000" dirty="0" smtClean="0"/>
              <a:t>Электрическое </a:t>
            </a:r>
            <a:r>
              <a:rPr lang="ru-RU" sz="2000" dirty="0"/>
              <a:t>поле находится полностью в одной плоскости, содержащей направление </a:t>
            </a:r>
            <a:r>
              <a:rPr lang="ru-RU" sz="2000" dirty="0" smtClean="0"/>
              <a:t>распространения</a:t>
            </a:r>
            <a:r>
              <a:rPr lang="en-US" sz="2000" dirty="0" smtClean="0"/>
              <a:t>.</a:t>
            </a:r>
          </a:p>
          <a:p>
            <a:pPr algn="just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/>
              <a:t>Поле лежит в плоскости</a:t>
            </a:r>
            <a:r>
              <a:rPr lang="ru-RU" sz="2000" dirty="0" smtClean="0"/>
              <a:t>,</a:t>
            </a:r>
            <a:endParaRPr lang="en-US" sz="2000" dirty="0" smtClean="0"/>
          </a:p>
          <a:p>
            <a:pPr marL="0" indent="0" algn="just">
              <a:lnSpc>
                <a:spcPts val="2400"/>
              </a:lnSpc>
              <a:buNone/>
            </a:pPr>
            <a:r>
              <a:rPr lang="ru-RU" sz="2000" dirty="0" smtClean="0"/>
              <a:t> </a:t>
            </a:r>
            <a:r>
              <a:rPr lang="ru-RU" sz="2000" dirty="0"/>
              <a:t>параллельной </a:t>
            </a:r>
            <a:r>
              <a:rPr lang="ru-RU" sz="2000" dirty="0" smtClean="0"/>
              <a:t>экваториальной</a:t>
            </a:r>
          </a:p>
          <a:p>
            <a:pPr marL="0" indent="0" algn="just">
              <a:lnSpc>
                <a:spcPts val="2400"/>
              </a:lnSpc>
              <a:buNone/>
            </a:pPr>
            <a:r>
              <a:rPr lang="ru-RU" sz="2000" dirty="0" smtClean="0"/>
              <a:t>плоскости.</a:t>
            </a:r>
            <a:endParaRPr lang="en-US" sz="2000" dirty="0" smtClean="0"/>
          </a:p>
          <a:p>
            <a:pPr algn="just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(V) </a:t>
            </a:r>
            <a:r>
              <a:rPr lang="ru-RU" sz="2000" dirty="0"/>
              <a:t>Поле лежит в плоскости</a:t>
            </a:r>
            <a:r>
              <a:rPr lang="ru-RU" sz="2000" dirty="0" smtClean="0"/>
              <a:t>,</a:t>
            </a:r>
            <a:endParaRPr lang="en-US" sz="2000" dirty="0" smtClean="0"/>
          </a:p>
          <a:p>
            <a:pPr marL="0" indent="0" algn="just">
              <a:lnSpc>
                <a:spcPts val="2400"/>
              </a:lnSpc>
              <a:buNone/>
            </a:pPr>
            <a:r>
              <a:rPr lang="ru-RU" sz="2000" dirty="0" smtClean="0"/>
              <a:t> параллельной полярной.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4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LINEARPO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112" y="2911475"/>
            <a:ext cx="7273088" cy="357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23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300" y="215900"/>
            <a:ext cx="11722100" cy="6476999"/>
          </a:xfrm>
        </p:spPr>
        <p:txBody>
          <a:bodyPr/>
          <a:lstStyle/>
          <a:p>
            <a:pPr algn="just">
              <a:lnSpc>
                <a:spcPts val="3360"/>
              </a:lnSpc>
            </a:pPr>
            <a:r>
              <a:rPr lang="ru-RU" dirty="0" smtClean="0">
                <a:solidFill>
                  <a:srgbClr val="FF0000"/>
                </a:solidFill>
              </a:rPr>
              <a:t>Круговая поляризация</a:t>
            </a:r>
            <a:r>
              <a:rPr lang="ru-RU" dirty="0" smtClean="0"/>
              <a:t>. </a:t>
            </a:r>
            <a:endParaRPr lang="en-US" dirty="0" smtClean="0"/>
          </a:p>
          <a:p>
            <a:pPr marL="0" indent="0" algn="just">
              <a:lnSpc>
                <a:spcPts val="3360"/>
              </a:lnSpc>
              <a:buNone/>
            </a:pPr>
            <a:r>
              <a:rPr lang="en-US" dirty="0" smtClean="0"/>
              <a:t>-</a:t>
            </a:r>
            <a:r>
              <a:rPr lang="ru-RU" dirty="0" smtClean="0"/>
              <a:t> левого вращения (</a:t>
            </a:r>
            <a:r>
              <a:rPr lang="en-US" dirty="0" smtClean="0"/>
              <a:t>LHCP</a:t>
            </a:r>
            <a:r>
              <a:rPr lang="ru-RU" dirty="0" smtClean="0"/>
              <a:t>)</a:t>
            </a:r>
            <a:r>
              <a:rPr lang="en-US" dirty="0" smtClean="0"/>
              <a:t>                         - </a:t>
            </a:r>
            <a:r>
              <a:rPr lang="ru-RU" dirty="0" smtClean="0"/>
              <a:t>правого </a:t>
            </a:r>
            <a:r>
              <a:rPr lang="ru-RU" dirty="0"/>
              <a:t>вращения</a:t>
            </a:r>
            <a:r>
              <a:rPr lang="en-US" dirty="0"/>
              <a:t> (RHCP</a:t>
            </a:r>
            <a:r>
              <a:rPr lang="en-US" dirty="0" smtClean="0"/>
              <a:t>)</a:t>
            </a:r>
            <a:r>
              <a:rPr lang="ru-RU" dirty="0" smtClean="0"/>
              <a:t> </a:t>
            </a:r>
            <a:endParaRPr lang="en-US" dirty="0" smtClean="0"/>
          </a:p>
          <a:p>
            <a:pPr algn="just">
              <a:lnSpc>
                <a:spcPts val="3360"/>
              </a:lnSpc>
            </a:pPr>
            <a:endParaRPr lang="en-US" dirty="0"/>
          </a:p>
          <a:p>
            <a:pPr algn="just">
              <a:lnSpc>
                <a:spcPts val="3360"/>
              </a:lnSpc>
            </a:pPr>
            <a:endParaRPr lang="en-US" dirty="0" smtClean="0"/>
          </a:p>
          <a:p>
            <a:pPr algn="just">
              <a:lnSpc>
                <a:spcPts val="3360"/>
              </a:lnSpc>
            </a:pPr>
            <a:endParaRPr lang="en-US" dirty="0"/>
          </a:p>
          <a:p>
            <a:pPr algn="just">
              <a:lnSpc>
                <a:spcPts val="3360"/>
              </a:lnSpc>
            </a:pPr>
            <a:endParaRPr lang="en-US" dirty="0" smtClean="0"/>
          </a:p>
          <a:p>
            <a:pPr marL="0" indent="0" algn="just">
              <a:lnSpc>
                <a:spcPts val="3360"/>
              </a:lnSpc>
              <a:buNone/>
            </a:pPr>
            <a:endParaRPr lang="ru-RU" dirty="0"/>
          </a:p>
        </p:txBody>
      </p:sp>
      <p:pic>
        <p:nvPicPr>
          <p:cNvPr id="5" name="lefthandcircular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3400" y="1350957"/>
            <a:ext cx="4248150" cy="2447925"/>
          </a:xfrm>
          <a:prstGeom prst="rect">
            <a:avLst/>
          </a:prstGeom>
        </p:spPr>
      </p:pic>
      <p:pic>
        <p:nvPicPr>
          <p:cNvPr id="6" name="righthandcircular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48400" y="1338257"/>
            <a:ext cx="4248150" cy="2447925"/>
          </a:xfrm>
          <a:prstGeom prst="rect">
            <a:avLst/>
          </a:prstGeom>
        </p:spPr>
      </p:pic>
      <p:pic>
        <p:nvPicPr>
          <p:cNvPr id="7" name="45degreepol2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476625" y="4009228"/>
            <a:ext cx="4248150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6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9225"/>
            <a:ext cx="3657600" cy="752475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Азимут и угол места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881249"/>
            <a:ext cx="8128000" cy="5615709"/>
          </a:xfrm>
        </p:spPr>
      </p:pic>
    </p:spTree>
    <p:extLst>
      <p:ext uri="{BB962C8B-B14F-4D97-AF65-F5344CB8AC3E}">
        <p14:creationId xmlns:p14="http://schemas.microsoft.com/office/powerpoint/2010/main" val="156145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570</Words>
  <Application>Microsoft Office PowerPoint</Application>
  <PresentationFormat>Широкоэкранный</PresentationFormat>
  <Paragraphs>85</Paragraphs>
  <Slides>13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Times</vt:lpstr>
      <vt:lpstr>Times New Roman</vt:lpstr>
      <vt:lpstr>Wingdings</vt:lpstr>
      <vt:lpstr>Тема Office</vt:lpstr>
      <vt:lpstr>Тема 4. Основные элементы спутниковой антенны. Азимут, угол места, поляризация </vt:lpstr>
      <vt:lpstr>Презентация PowerPoint</vt:lpstr>
      <vt:lpstr>Презентация PowerPoint</vt:lpstr>
      <vt:lpstr>Основные типы параболических антенн</vt:lpstr>
      <vt:lpstr>Основные элементы спутниковой антенны</vt:lpstr>
      <vt:lpstr>Презентация PowerPoint</vt:lpstr>
      <vt:lpstr>Основные параметры антенны</vt:lpstr>
      <vt:lpstr>Презентация PowerPoint</vt:lpstr>
      <vt:lpstr>Презентация PowerPoint</vt:lpstr>
      <vt:lpstr>Презентация PowerPoint</vt:lpstr>
      <vt:lpstr>Поляризация</vt:lpstr>
      <vt:lpstr>Презентация PowerPoint</vt:lpstr>
      <vt:lpstr>Азимут и угол места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anton</dc:creator>
  <cp:lastModifiedBy>anton</cp:lastModifiedBy>
  <cp:revision>32</cp:revision>
  <dcterms:created xsi:type="dcterms:W3CDTF">2022-12-20T05:18:40Z</dcterms:created>
  <dcterms:modified xsi:type="dcterms:W3CDTF">2022-12-20T11:02:24Z</dcterms:modified>
</cp:coreProperties>
</file>